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7" r:id="rId6"/>
    <p:sldId id="261" r:id="rId7"/>
    <p:sldId id="262" r:id="rId8"/>
    <p:sldId id="264" r:id="rId9"/>
  </p:sldIdLst>
  <p:sldSz cx="12192000" cy="685800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62" y="269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509487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/>
              <a:t> Some find it difficult to have a conversation around chronic mental illness. In this short video I share research-based talking points that you may find useful.   </a:t>
            </a:r>
            <a:endParaRPr dirty="0"/>
          </a:p>
        </p:txBody>
      </p:sp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68677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/>
              <a:t>SILENT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93954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/>
              <a:t>1 in 5 children will experience mental confusion and 1 and 10 students will experience a serious emotional disorder. Suicide is the third leading cause of death among those 15-24 years old.</a:t>
            </a:r>
            <a:endParaRPr dirty="0"/>
          </a:p>
        </p:txBody>
      </p:sp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14040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/>
              <a:t>Most signs of chronic mental illness will emerge by or before the age of 24.</a:t>
            </a:r>
            <a:endParaRPr dirty="0"/>
          </a:p>
        </p:txBody>
      </p:sp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83828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/>
              <a:t>While away at school, if students experience a mental health crisis, how are family members informed of the episode? Is there a policy in place?</a:t>
            </a:r>
            <a:endParaRPr dirty="0"/>
          </a:p>
        </p:txBody>
      </p:sp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83828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/>
              <a:t> At least 50%, if not higher, of those suffering from chronic mental illness also suffer from a co-occurring disorder.  The combination of both mental health issues and addiction can significantly impact, and be the demise of, one’s quality of life.</a:t>
            </a:r>
            <a:endParaRPr dirty="0"/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47458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/>
              <a:t>For anyone who has been in search of quality mental health care, you are not alone.  The experience is literally like living a daytime nightmare. Just as there was a math and science crisis in America,  there is a huge mental health crisis. </a:t>
            </a:r>
            <a:endParaRPr dirty="0"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89606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/>
              <a:t>The disease of mental illness itself does not discriminate – only people do…</a:t>
            </a:r>
            <a:endParaRPr dirty="0"/>
          </a:p>
        </p:txBody>
      </p:sp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63985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Shape 2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3" name="Shape 2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0" y="1586"/>
              <a:ext cx="12191999" cy="6856412"/>
            </a:xfrm>
            <a:custGeom>
              <a:avLst/>
              <a:gdLst/>
              <a:ahLst/>
              <a:cxnLst/>
              <a:rect l="0" t="0" r="0" b="0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5" name="Shape 25"/>
          <p:cNvSpPr txBox="1">
            <a:spLocks noGrp="1"/>
          </p:cNvSpPr>
          <p:nvPr>
            <p:ph type="ctrTitle"/>
          </p:nvPr>
        </p:nvSpPr>
        <p:spPr>
          <a:xfrm>
            <a:off x="1154954" y="2099733"/>
            <a:ext cx="8825657" cy="26776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ubTitle" idx="1"/>
          </p:nvPr>
        </p:nvSpPr>
        <p:spPr>
          <a:xfrm>
            <a:off x="1154954" y="4777380"/>
            <a:ext cx="8825657" cy="8614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1pPr>
            <a:lvl2pPr marL="457200" marR="0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2pPr>
            <a:lvl3pPr marL="914400" marR="0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3pPr>
            <a:lvl4pPr marL="1371600" marR="0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4pPr>
            <a:lvl5pPr marL="1828800" marR="0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5pPr>
            <a:lvl6pPr marL="2286000" marR="0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6pPr>
            <a:lvl7pPr marL="2743200" marR="0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7pPr>
            <a:lvl8pPr marL="3200400" marR="0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8pPr>
            <a:lvl9pPr marL="3657600" marR="0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 rot="5400000">
            <a:off x="10158983" y="1792224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 rot="5400000">
            <a:off x="8951976" y="3227831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ith Caption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Shape 15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6" name="Shape 15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0" y="2667000"/>
              <a:ext cx="4190999" cy="4190999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8609011" y="5867400"/>
              <a:ext cx="990599" cy="990599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8609011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7999411" y="8463"/>
              <a:ext cx="1600199" cy="1600199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 rot="-589931">
              <a:off x="8490951" y="4185117"/>
              <a:ext cx="3299406" cy="440924"/>
            </a:xfrm>
            <a:custGeom>
              <a:avLst/>
              <a:gdLst/>
              <a:ahLst/>
              <a:cxnLst/>
              <a:rect l="0" t="0" r="0" b="0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0" t="0" r="0" b="0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64" name="Shape 164"/>
            <p:cNvSpPr/>
            <p:nvPr/>
          </p:nvSpPr>
          <p:spPr>
            <a:xfrm>
              <a:off x="0" y="1586"/>
              <a:ext cx="12191999" cy="6856412"/>
            </a:xfrm>
            <a:custGeom>
              <a:avLst/>
              <a:gdLst/>
              <a:ahLst/>
              <a:cxnLst/>
              <a:rect l="0" t="0" r="0" b="0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65" name="Shape 165"/>
          <p:cNvSpPr txBox="1"/>
          <p:nvPr/>
        </p:nvSpPr>
        <p:spPr>
          <a:xfrm>
            <a:off x="881566" y="607335"/>
            <a:ext cx="801912" cy="1569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9600" b="0" i="0" u="none" strike="noStrike" cap="none" baseline="0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9884457" y="2613786"/>
            <a:ext cx="652762" cy="1569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9600" b="0" i="0" u="none" strike="noStrike" cap="none" baseline="0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1581878" y="982133"/>
            <a:ext cx="8453905" cy="26966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1945944" y="3678766"/>
            <a:ext cx="7731219" cy="342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rgbClr val="EE52A4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body" idx="2"/>
          </p:nvPr>
        </p:nvSpPr>
        <p:spPr>
          <a:xfrm>
            <a:off x="1154954" y="5029198"/>
            <a:ext cx="9244897" cy="9978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dt" idx="10"/>
          </p:nvPr>
        </p:nvSpPr>
        <p:spPr>
          <a:xfrm>
            <a:off x="10653103" y="6391837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ftr" idx="11"/>
          </p:nvPr>
        </p:nvSpPr>
        <p:spPr>
          <a:xfrm>
            <a:off x="561110" y="6391837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Shape 17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6" name="Shape 17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0" y="2667000"/>
              <a:ext cx="4190999" cy="4190999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8609011" y="5867400"/>
              <a:ext cx="990599" cy="990599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8609011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7999411" y="8463"/>
              <a:ext cx="1600199" cy="1600199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 rot="-589931">
              <a:off x="8490951" y="4193583"/>
              <a:ext cx="3299406" cy="440924"/>
            </a:xfrm>
            <a:custGeom>
              <a:avLst/>
              <a:gdLst/>
              <a:ahLst/>
              <a:cxnLst/>
              <a:rect l="0" t="0" r="0" b="0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0" t="0" r="0" b="0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84" name="Shape 184"/>
            <p:cNvSpPr/>
            <p:nvPr/>
          </p:nvSpPr>
          <p:spPr>
            <a:xfrm>
              <a:off x="0" y="1586"/>
              <a:ext cx="12191999" cy="6856412"/>
            </a:xfrm>
            <a:custGeom>
              <a:avLst/>
              <a:gdLst/>
              <a:ahLst/>
              <a:cxnLst/>
              <a:rect l="0" t="0" r="0" b="0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1154954" y="2370666"/>
            <a:ext cx="8825659" cy="18225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1154954" y="5024967"/>
            <a:ext cx="8825659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Clr>
                <a:srgbClr val="EE52A4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dt" idx="10"/>
          </p:nvPr>
        </p:nvSpPr>
        <p:spPr>
          <a:xfrm>
            <a:off x="10653103" y="6391837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ftr" idx="11"/>
          </p:nvPr>
        </p:nvSpPr>
        <p:spPr>
          <a:xfrm>
            <a:off x="561110" y="6391837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9" name="Shape 189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1154954" y="973667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1154954" y="2603501"/>
            <a:ext cx="3141878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EE52A4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body" idx="2"/>
          </p:nvPr>
        </p:nvSpPr>
        <p:spPr>
          <a:xfrm>
            <a:off x="1154953" y="3179764"/>
            <a:ext cx="3141878" cy="28472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body" idx="3"/>
          </p:nvPr>
        </p:nvSpPr>
        <p:spPr>
          <a:xfrm>
            <a:off x="4512721" y="2603500"/>
            <a:ext cx="3147009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EE52A4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body" idx="4"/>
          </p:nvPr>
        </p:nvSpPr>
        <p:spPr>
          <a:xfrm>
            <a:off x="4512721" y="3179763"/>
            <a:ext cx="3147009" cy="28472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body" idx="5"/>
          </p:nvPr>
        </p:nvSpPr>
        <p:spPr>
          <a:xfrm>
            <a:off x="7888135" y="2603500"/>
            <a:ext cx="3145730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EE52A4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body" idx="6"/>
          </p:nvPr>
        </p:nvSpPr>
        <p:spPr>
          <a:xfrm>
            <a:off x="7888328" y="3179761"/>
            <a:ext cx="3145535" cy="28472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cxnSp>
        <p:nvCxnSpPr>
          <p:cNvPr id="199" name="Shape 199"/>
          <p:cNvCxnSpPr/>
          <p:nvPr/>
        </p:nvCxnSpPr>
        <p:spPr>
          <a:xfrm>
            <a:off x="4403971" y="2569633"/>
            <a:ext cx="0" cy="3492498"/>
          </a:xfrm>
          <a:prstGeom prst="straightConnector1">
            <a:avLst/>
          </a:prstGeom>
          <a:noFill/>
          <a:ln w="12700" cap="flat">
            <a:solidFill>
              <a:schemeClr val="accent1">
                <a:alpha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0" name="Shape 200"/>
          <p:cNvCxnSpPr/>
          <p:nvPr/>
        </p:nvCxnSpPr>
        <p:spPr>
          <a:xfrm>
            <a:off x="7772400" y="2569633"/>
            <a:ext cx="0" cy="3492498"/>
          </a:xfrm>
          <a:prstGeom prst="straightConnector1">
            <a:avLst/>
          </a:prstGeom>
          <a:noFill/>
          <a:ln w="12700" cap="flat">
            <a:solidFill>
              <a:schemeClr val="accent1">
                <a:alpha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1" name="Shape 201"/>
          <p:cNvSpPr txBox="1">
            <a:spLocks noGrp="1"/>
          </p:cNvSpPr>
          <p:nvPr>
            <p:ph type="dt" idx="10"/>
          </p:nvPr>
        </p:nvSpPr>
        <p:spPr>
          <a:xfrm>
            <a:off x="10653103" y="6391837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ftr" idx="11"/>
          </p:nvPr>
        </p:nvSpPr>
        <p:spPr>
          <a:xfrm>
            <a:off x="561110" y="6391837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Picture Column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1154954" y="973667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EE52A4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pic" idx="2"/>
          </p:nvPr>
        </p:nvSpPr>
        <p:spPr>
          <a:xfrm>
            <a:off x="1334553" y="2603500"/>
            <a:ext cx="2691241" cy="1591509"/>
          </a:xfrm>
          <a:prstGeom prst="roundRect">
            <a:avLst>
              <a:gd name="adj" fmla="val 1858"/>
            </a:avLst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marL="4572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2pPr>
            <a:lvl3pPr marL="9144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3pPr>
            <a:lvl4pPr marL="13716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4pPr>
            <a:lvl5pPr marL="18288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body" idx="3"/>
          </p:nvPr>
        </p:nvSpPr>
        <p:spPr>
          <a:xfrm>
            <a:off x="1154954" y="5109105"/>
            <a:ext cx="3050438" cy="9179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body" idx="4"/>
          </p:nvPr>
        </p:nvSpPr>
        <p:spPr>
          <a:xfrm>
            <a:off x="4568864" y="4532844"/>
            <a:ext cx="3050438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EE52A4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210" name="Shape 210"/>
          <p:cNvSpPr>
            <a:spLocks noGrp="1"/>
          </p:cNvSpPr>
          <p:nvPr>
            <p:ph type="pic" idx="5"/>
          </p:nvPr>
        </p:nvSpPr>
        <p:spPr>
          <a:xfrm>
            <a:off x="4748462" y="2603500"/>
            <a:ext cx="2691243" cy="1591509"/>
          </a:xfrm>
          <a:prstGeom prst="roundRect">
            <a:avLst>
              <a:gd name="adj" fmla="val 1858"/>
            </a:avLst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marL="4572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2pPr>
            <a:lvl3pPr marL="9144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3pPr>
            <a:lvl4pPr marL="13716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4pPr>
            <a:lvl5pPr marL="18288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body" idx="6"/>
          </p:nvPr>
        </p:nvSpPr>
        <p:spPr>
          <a:xfrm>
            <a:off x="4570171" y="5109105"/>
            <a:ext cx="3050438" cy="9179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body" idx="7"/>
          </p:nvPr>
        </p:nvSpPr>
        <p:spPr>
          <a:xfrm>
            <a:off x="7982775" y="4532844"/>
            <a:ext cx="3051095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EE52A4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213" name="Shape 213"/>
          <p:cNvSpPr>
            <a:spLocks noGrp="1"/>
          </p:cNvSpPr>
          <p:nvPr>
            <p:ph type="pic" idx="8"/>
          </p:nvPr>
        </p:nvSpPr>
        <p:spPr>
          <a:xfrm>
            <a:off x="8163031" y="2603500"/>
            <a:ext cx="2691241" cy="1591509"/>
          </a:xfrm>
          <a:prstGeom prst="roundRect">
            <a:avLst>
              <a:gd name="adj" fmla="val 1858"/>
            </a:avLst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marL="4572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2pPr>
            <a:lvl3pPr marL="9144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3pPr>
            <a:lvl4pPr marL="13716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4pPr>
            <a:lvl5pPr marL="18288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body" idx="9"/>
          </p:nvPr>
        </p:nvSpPr>
        <p:spPr>
          <a:xfrm>
            <a:off x="7982775" y="5109103"/>
            <a:ext cx="3051096" cy="9179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cxnSp>
        <p:nvCxnSpPr>
          <p:cNvPr id="215" name="Shape 215"/>
          <p:cNvCxnSpPr/>
          <p:nvPr/>
        </p:nvCxnSpPr>
        <p:spPr>
          <a:xfrm>
            <a:off x="4405830" y="2569633"/>
            <a:ext cx="0" cy="3492498"/>
          </a:xfrm>
          <a:prstGeom prst="straightConnector1">
            <a:avLst/>
          </a:prstGeom>
          <a:noFill/>
          <a:ln w="12700" cap="flat">
            <a:solidFill>
              <a:schemeClr val="accent1">
                <a:alpha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6" name="Shape 216"/>
          <p:cNvCxnSpPr/>
          <p:nvPr/>
        </p:nvCxnSpPr>
        <p:spPr>
          <a:xfrm>
            <a:off x="7797802" y="2569633"/>
            <a:ext cx="0" cy="3492498"/>
          </a:xfrm>
          <a:prstGeom prst="straightConnector1">
            <a:avLst/>
          </a:prstGeom>
          <a:noFill/>
          <a:ln w="12700" cap="flat">
            <a:solidFill>
              <a:schemeClr val="accent1">
                <a:alpha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7" name="Shape 217"/>
          <p:cNvSpPr txBox="1">
            <a:spLocks noGrp="1"/>
          </p:cNvSpPr>
          <p:nvPr>
            <p:ph type="dt" idx="10"/>
          </p:nvPr>
        </p:nvSpPr>
        <p:spPr>
          <a:xfrm>
            <a:off x="10653103" y="6391837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ftr" idx="11"/>
          </p:nvPr>
        </p:nvSpPr>
        <p:spPr>
          <a:xfrm>
            <a:off x="561110" y="6391837"/>
            <a:ext cx="3644281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9" name="Shape 219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1154954" y="973667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 rot="5400000">
            <a:off x="3859633" y="-101179"/>
            <a:ext cx="3416299" cy="88256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1pPr>
            <a:lvl2pPr marL="742950" indent="-2044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2pPr>
            <a:lvl3pPr marL="1143000" indent="-1574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3pPr>
            <a:lvl4pPr marL="1600200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4pPr>
            <a:lvl5pPr marL="2057400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5pPr>
            <a:lvl6pPr marL="2514600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6pPr>
            <a:lvl7pPr marL="2971800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7pPr>
            <a:lvl8pPr marL="3429000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8pPr>
            <a:lvl9pPr marL="3886200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9pPr>
          </a:lstStyle>
          <a:p>
            <a:endParaRPr/>
          </a:p>
        </p:txBody>
      </p:sp>
      <p:sp>
        <p:nvSpPr>
          <p:cNvPr id="223" name="Shape 223"/>
          <p:cNvSpPr txBox="1">
            <a:spLocks noGrp="1"/>
          </p:cNvSpPr>
          <p:nvPr>
            <p:ph type="dt" idx="10"/>
          </p:nvPr>
        </p:nvSpPr>
        <p:spPr>
          <a:xfrm>
            <a:off x="10695439" y="6391837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ftr" idx="11"/>
          </p:nvPr>
        </p:nvSpPr>
        <p:spPr>
          <a:xfrm>
            <a:off x="561110" y="6391837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Shape 22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28" name="Shape 22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0" y="2667000"/>
              <a:ext cx="4190999" cy="4190999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>
              <a:off x="8609011" y="5867400"/>
              <a:ext cx="990599" cy="990599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8609011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7999411" y="8463"/>
              <a:ext cx="1600199" cy="1600199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414866" y="402164"/>
              <a:ext cx="6510865" cy="60536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 rot="5101748">
              <a:off x="6294738" y="4577737"/>
              <a:ext cx="3299406" cy="440923"/>
            </a:xfrm>
            <a:custGeom>
              <a:avLst/>
              <a:gdLst/>
              <a:ahLst/>
              <a:cxnLst/>
              <a:rect l="0" t="0" r="0" b="0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 rot="5400000">
              <a:off x="4449232" y="2801720"/>
              <a:ext cx="6053669" cy="1254557"/>
            </a:xfrm>
            <a:custGeom>
              <a:avLst/>
              <a:gdLst/>
              <a:ahLst/>
              <a:cxnLst/>
              <a:rect l="0" t="0" r="0" b="0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37" name="Shape 237"/>
            <p:cNvSpPr/>
            <p:nvPr/>
          </p:nvSpPr>
          <p:spPr>
            <a:xfrm>
              <a:off x="0" y="1586"/>
              <a:ext cx="12191999" cy="6856412"/>
            </a:xfrm>
            <a:custGeom>
              <a:avLst/>
              <a:gdLst/>
              <a:ahLst/>
              <a:cxnLst/>
              <a:rect l="0" t="0" r="0" b="0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 rot="5400000">
            <a:off x="6915922" y="2947779"/>
            <a:ext cx="4748589" cy="14099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 rot="5400000">
            <a:off x="1908671" y="524749"/>
            <a:ext cx="4748589" cy="62560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1pPr>
            <a:lvl2pPr marL="742950" indent="-2044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2pPr>
            <a:lvl3pPr marL="1143000" indent="-1574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3pPr>
            <a:lvl4pPr marL="1600200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4pPr>
            <a:lvl5pPr marL="2057400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5pPr>
            <a:lvl6pPr marL="2514600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6pPr>
            <a:lvl7pPr marL="2971800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7pPr>
            <a:lvl8pPr marL="3429000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8pPr>
            <a:lvl9pPr marL="3886200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9pPr>
          </a:lstStyle>
          <a:p>
            <a:endParaRPr/>
          </a:p>
        </p:txBody>
      </p:sp>
      <p:sp>
        <p:nvSpPr>
          <p:cNvPr id="240" name="Shape 240"/>
          <p:cNvSpPr txBox="1">
            <a:spLocks noGrp="1"/>
          </p:cNvSpPr>
          <p:nvPr>
            <p:ph type="dt" idx="10"/>
          </p:nvPr>
        </p:nvSpPr>
        <p:spPr>
          <a:xfrm>
            <a:off x="10653103" y="6391837"/>
            <a:ext cx="992134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1" name="Shape 241"/>
          <p:cNvSpPr txBox="1">
            <a:spLocks noGrp="1"/>
          </p:cNvSpPr>
          <p:nvPr>
            <p:ph type="ftr" idx="11"/>
          </p:nvPr>
        </p:nvSpPr>
        <p:spPr>
          <a:xfrm>
            <a:off x="561110" y="6391837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2" name="Shape 242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3" name="Shape 243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825659" cy="3416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1pPr>
            <a:lvl2pPr marL="742950" indent="-2044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2pPr>
            <a:lvl3pPr marL="1143000" indent="-1574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3pPr>
            <a:lvl4pPr marL="1600200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4pPr>
            <a:lvl5pPr marL="2057400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5pPr>
            <a:lvl6pPr marL="2514600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6pPr>
            <a:lvl7pPr marL="2971800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7pPr>
            <a:lvl8pPr marL="3429000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8pPr>
            <a:lvl9pPr marL="3886200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10653103" y="6391837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561110" y="6391837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Shape 4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6" name="Shape 4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0" y="2667000"/>
              <a:ext cx="4190999" cy="4190999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8609011" y="5867400"/>
              <a:ext cx="990599" cy="990599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8609011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7999411" y="8463"/>
              <a:ext cx="1600199" cy="1600199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7289800" y="402164"/>
              <a:ext cx="4478864" cy="60536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rot="-5400000">
              <a:off x="3787244" y="2801721"/>
              <a:ext cx="6053669" cy="1254557"/>
            </a:xfrm>
            <a:custGeom>
              <a:avLst/>
              <a:gdLst/>
              <a:ahLst/>
              <a:cxnLst/>
              <a:rect l="0" t="0" r="0" b="0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54" name="Shape 54"/>
            <p:cNvSpPr/>
            <p:nvPr/>
          </p:nvSpPr>
          <p:spPr>
            <a:xfrm rot="-5677510">
              <a:off x="4698352" y="1826078"/>
              <a:ext cx="3299407" cy="440923"/>
            </a:xfrm>
            <a:custGeom>
              <a:avLst/>
              <a:gdLst/>
              <a:ahLst/>
              <a:cxnLst/>
              <a:rect l="0" t="0" r="0" b="0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0" y="1586"/>
              <a:ext cx="12191999" cy="6856412"/>
            </a:xfrm>
            <a:custGeom>
              <a:avLst/>
              <a:gdLst/>
              <a:ahLst/>
              <a:cxnLst/>
              <a:rect l="0" t="0" r="0" b="0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1154954" y="2677644"/>
            <a:ext cx="4351025" cy="2283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95559" y="2677643"/>
            <a:ext cx="3757544" cy="2283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l" rtl="0">
              <a:spcBef>
                <a:spcPts val="0"/>
              </a:spcBef>
              <a:buClr>
                <a:srgbClr val="EE52A4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10653103" y="6391837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561110" y="6391837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1154954" y="3179761"/>
            <a:ext cx="4825158" cy="28400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1pPr>
            <a:lvl2pPr marL="742950" indent="-2044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2pPr>
            <a:lvl3pPr marL="1143000" indent="-1574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3pPr>
            <a:lvl4pPr marL="1600200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4pPr>
            <a:lvl5pPr marL="2057400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5pPr>
            <a:lvl6pPr marL="2514600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6pPr>
            <a:lvl7pPr marL="2971800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7pPr>
            <a:lvl8pPr marL="3429000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8pPr>
            <a:lvl9pPr marL="3886200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3"/>
          </p:nvPr>
        </p:nvSpPr>
        <p:spPr>
          <a:xfrm>
            <a:off x="6208712" y="2603500"/>
            <a:ext cx="4825158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4"/>
          </p:nvPr>
        </p:nvSpPr>
        <p:spPr>
          <a:xfrm>
            <a:off x="6208712" y="3179761"/>
            <a:ext cx="4825158" cy="28400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10653103" y="6391837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561110" y="6391837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10653103" y="6391837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561110" y="6391837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10653103" y="6391837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561110" y="6391837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Shape 8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3" name="Shape 8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0" y="2667000"/>
              <a:ext cx="4190999" cy="4190999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8609011" y="5867400"/>
              <a:ext cx="990599" cy="990599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8609011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7999411" y="8463"/>
              <a:ext cx="1600199" cy="1600199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5713412" y="402164"/>
              <a:ext cx="6055252" cy="60536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 rot="-5677510">
              <a:off x="3140484" y="1826078"/>
              <a:ext cx="3299407" cy="440923"/>
            </a:xfrm>
            <a:custGeom>
              <a:avLst/>
              <a:gdLst/>
              <a:ahLst/>
              <a:cxnLst/>
              <a:rect l="0" t="0" r="0" b="0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 rot="-5400000">
              <a:off x="2229376" y="2801721"/>
              <a:ext cx="6053669" cy="1254557"/>
            </a:xfrm>
            <a:custGeom>
              <a:avLst/>
              <a:gdLst/>
              <a:ahLst/>
              <a:cxnLst/>
              <a:rect l="0" t="0" r="0" b="0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92" name="Shape 92"/>
            <p:cNvSpPr/>
            <p:nvPr/>
          </p:nvSpPr>
          <p:spPr>
            <a:xfrm>
              <a:off x="0" y="1586"/>
              <a:ext cx="12191999" cy="6856412"/>
            </a:xfrm>
            <a:custGeom>
              <a:avLst/>
              <a:gdLst/>
              <a:ahLst/>
              <a:cxnLst/>
              <a:rect l="0" t="0" r="0" b="0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154954" y="1295400"/>
            <a:ext cx="279315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5781146" y="1447800"/>
            <a:ext cx="5190065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4290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1pPr>
            <a:lvl2pPr marL="742950" indent="-2044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2pPr>
            <a:lvl3pPr marL="1143000" indent="-1574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3pPr>
            <a:lvl4pPr marL="1600200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4pPr>
            <a:lvl5pPr marL="2057400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5pPr>
            <a:lvl6pPr marL="2514600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6pPr>
            <a:lvl7pPr marL="2971800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7pPr>
            <a:lvl8pPr marL="3429000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8pPr>
            <a:lvl9pPr marL="3886200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2"/>
          </p:nvPr>
        </p:nvSpPr>
        <p:spPr>
          <a:xfrm>
            <a:off x="1154954" y="3129280"/>
            <a:ext cx="2793158" cy="2895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rgbClr val="EE52A4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10653103" y="6391837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561110" y="6391837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8" name="Shape 98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Shape 10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2" name="Shape 10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0" y="2667000"/>
              <a:ext cx="4190999" cy="4190999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8609011" y="5867400"/>
              <a:ext cx="990599" cy="990599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8609011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7999411" y="8463"/>
              <a:ext cx="1600199" cy="1600199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6172200" y="402164"/>
              <a:ext cx="5596464" cy="60536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 rot="-5677510">
              <a:off x="4203593" y="1826078"/>
              <a:ext cx="3299407" cy="440923"/>
            </a:xfrm>
            <a:custGeom>
              <a:avLst/>
              <a:gdLst/>
              <a:ahLst/>
              <a:cxnLst/>
              <a:rect l="0" t="0" r="0" b="0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 rot="-5400000">
              <a:off x="3295431" y="2801721"/>
              <a:ext cx="6053669" cy="1254557"/>
            </a:xfrm>
            <a:custGeom>
              <a:avLst/>
              <a:gdLst/>
              <a:ahLst/>
              <a:cxnLst/>
              <a:rect l="0" t="0" r="0" b="0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11" name="Shape 111"/>
            <p:cNvSpPr/>
            <p:nvPr/>
          </p:nvSpPr>
          <p:spPr>
            <a:xfrm>
              <a:off x="0" y="1586"/>
              <a:ext cx="12191999" cy="6856412"/>
            </a:xfrm>
            <a:custGeom>
              <a:avLst/>
              <a:gdLst/>
              <a:ahLst/>
              <a:cxnLst/>
              <a:rect l="0" t="0" r="0" b="0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1154954" y="1693333"/>
            <a:ext cx="3865134" cy="17356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pic" idx="2"/>
          </p:nvPr>
        </p:nvSpPr>
        <p:spPr>
          <a:xfrm>
            <a:off x="6547869" y="1143000"/>
            <a:ext cx="3227193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marL="4572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2pPr>
            <a:lvl3pPr marL="9144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3pPr>
            <a:lvl4pPr marL="13716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4pPr>
            <a:lvl5pPr marL="18288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3859212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rgbClr val="EE52A4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>
            <a:off x="10653103" y="6391837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>
            <a:off x="561110" y="6391837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Shape 12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1" name="Shape 12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0" y="2667000"/>
              <a:ext cx="4190999" cy="4190999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8609011" y="5867400"/>
              <a:ext cx="990599" cy="990599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8609011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7999411" y="8463"/>
              <a:ext cx="1600199" cy="1600199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 rot="10371525">
              <a:off x="263766" y="4438254"/>
              <a:ext cx="3299407" cy="440923"/>
            </a:xfrm>
            <a:custGeom>
              <a:avLst/>
              <a:gdLst/>
              <a:ahLst/>
              <a:cxnLst/>
              <a:rect l="0" t="0" r="0" b="0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0" b="0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29" name="Shape 129"/>
            <p:cNvSpPr/>
            <p:nvPr/>
          </p:nvSpPr>
          <p:spPr>
            <a:xfrm>
              <a:off x="0" y="1586"/>
              <a:ext cx="12191999" cy="6856412"/>
            </a:xfrm>
            <a:custGeom>
              <a:avLst/>
              <a:gdLst/>
              <a:ahLst/>
              <a:cxnLst/>
              <a:rect l="0" t="0" r="0" b="0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1154954" y="4969926"/>
            <a:ext cx="882565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pic" idx="2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marL="4572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2pPr>
            <a:lvl3pPr marL="9144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3pPr>
            <a:lvl4pPr marL="13716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4pPr>
            <a:lvl5pPr marL="18288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1154954" y="5536664"/>
            <a:ext cx="8825657" cy="493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rgbClr val="EE52A4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dt" idx="10"/>
          </p:nvPr>
        </p:nvSpPr>
        <p:spPr>
          <a:xfrm>
            <a:off x="10653103" y="6391837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ftr" idx="11"/>
          </p:nvPr>
        </p:nvSpPr>
        <p:spPr>
          <a:xfrm>
            <a:off x="561110" y="6391837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5" name="Shape 135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Shap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1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7"/>
            <p:cNvSpPr/>
            <p:nvPr/>
          </p:nvSpPr>
          <p:spPr>
            <a:xfrm>
              <a:off x="0" y="2667000"/>
              <a:ext cx="4190999" cy="4190999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9"/>
            <p:cNvSpPr/>
            <p:nvPr/>
          </p:nvSpPr>
          <p:spPr>
            <a:xfrm>
              <a:off x="8609011" y="5867400"/>
              <a:ext cx="990599" cy="990599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10"/>
            <p:cNvSpPr/>
            <p:nvPr/>
          </p:nvSpPr>
          <p:spPr>
            <a:xfrm>
              <a:off x="8609011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7999411" y="8463"/>
              <a:ext cx="1600199" cy="1600199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rot="-589931">
              <a:off x="8490951" y="1797516"/>
              <a:ext cx="3299406" cy="440924"/>
            </a:xfrm>
            <a:custGeom>
              <a:avLst/>
              <a:gdLst/>
              <a:ahLst/>
              <a:cxnLst/>
              <a:rect l="0" t="0" r="0" b="0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0" b="0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4" name="Shape 14"/>
            <p:cNvSpPr/>
            <p:nvPr/>
          </p:nvSpPr>
          <p:spPr>
            <a:xfrm>
              <a:off x="0" y="1586"/>
              <a:ext cx="12191999" cy="6856412"/>
            </a:xfrm>
            <a:custGeom>
              <a:avLst/>
              <a:gdLst/>
              <a:ahLst/>
              <a:cxnLst/>
              <a:rect l="0" t="0" r="0" b="0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761412" cy="3416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1pPr>
            <a:lvl2pPr marL="742950" marR="0" indent="-2044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2pPr>
            <a:lvl3pPr marL="1143000" marR="0" indent="-1574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3pPr>
            <a:lvl4pPr marL="1600200" marR="0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4pPr>
            <a:lvl5pPr marL="2057400" marR="0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5pPr>
            <a:lvl6pPr marL="2514600" marR="0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6pPr>
            <a:lvl7pPr marL="2971800" marR="0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7pPr>
            <a:lvl8pPr marL="3429000" marR="0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8pPr>
            <a:lvl9pPr marL="3886200" marR="0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10653103" y="6391837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561110" y="6391837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ctrTitle"/>
          </p:nvPr>
        </p:nvSpPr>
        <p:spPr>
          <a:xfrm>
            <a:off x="747093" y="2530443"/>
            <a:ext cx="8825657" cy="26776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en-US" sz="5400" b="1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Chronical Mental Illness: </a:t>
            </a:r>
            <a:br>
              <a:rPr lang="en-US" sz="5400" b="1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5400" b="1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A Living Nightmare</a:t>
            </a:r>
            <a:r>
              <a:rPr lang="en-US" sz="5400" b="1" u="none" strike="noStrike" cap="none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br>
              <a:rPr lang="en-US" sz="5400" b="1" u="none" strike="noStrike" cap="none" dirty="0">
                <a:solidFill>
                  <a:schemeClr val="tx1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lang="en-US" sz="5400" b="1" u="none" strike="noStrike" cap="none" dirty="0">
              <a:solidFill>
                <a:schemeClr val="tx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46" name="Shape 246"/>
          <p:cNvSpPr txBox="1">
            <a:spLocks noGrp="1"/>
          </p:cNvSpPr>
          <p:nvPr>
            <p:ph type="subTitle" idx="1"/>
          </p:nvPr>
        </p:nvSpPr>
        <p:spPr>
          <a:xfrm>
            <a:off x="560044" y="4777381"/>
            <a:ext cx="8825657" cy="8614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1800" b="0" i="0" u="none" strike="noStrike" cap="none" baseline="0" dirty="0">
                <a:solidFill>
                  <a:srgbClr val="EE52A4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1800" b="0" i="0" u="none" strike="noStrike" cap="none" baseline="0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PATRICIA L. PICKLE</a:t>
            </a:r>
            <a:r>
              <a:rPr lang="en-US" sz="1800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S, Ph.D.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endParaRPr lang="en-US" sz="1800" dirty="0">
              <a:solidFill>
                <a:srgbClr val="EE52A4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1800" b="0" i="0" u="none" strike="noStrike" cap="none" baseline="0" dirty="0">
              <a:solidFill>
                <a:srgbClr val="EE52A4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1800" b="0" i="0" u="none" strike="noStrike" cap="none" baseline="0" dirty="0">
              <a:solidFill>
                <a:srgbClr val="EE52A4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en-US" sz="3600" b="0" i="0" u="none" strike="noStrike" cap="none" baseline="0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Coming Out of the Mental Illness “Closet”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695" y="2261023"/>
            <a:ext cx="4094009" cy="4189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825659" cy="38466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4800" b="1" i="0" u="none" strike="noStrike" cap="none" baseline="0" dirty="0">
                <a:solidFill>
                  <a:schemeClr val="tx1"/>
                </a:solidFill>
                <a:latin typeface="Questrial"/>
                <a:ea typeface="Questrial"/>
                <a:cs typeface="Questrial"/>
                <a:sym typeface="Questrial"/>
              </a:rPr>
              <a:t>Our lives begin to end</a:t>
            </a:r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4800" b="1" i="0" u="none" strike="noStrike" cap="none" baseline="0" dirty="0">
                <a:solidFill>
                  <a:schemeClr val="tx1"/>
                </a:solidFill>
                <a:latin typeface="Questrial"/>
                <a:ea typeface="Questrial"/>
                <a:cs typeface="Questrial"/>
                <a:sym typeface="Questrial"/>
              </a:rPr>
              <a:t>The day we become silent</a:t>
            </a:r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4800" b="1" i="0" u="none" strike="noStrike" cap="none" baseline="0" dirty="0">
                <a:solidFill>
                  <a:schemeClr val="tx1"/>
                </a:solidFill>
                <a:latin typeface="Questrial"/>
                <a:ea typeface="Questrial"/>
                <a:cs typeface="Questrial"/>
                <a:sym typeface="Questrial"/>
              </a:rPr>
              <a:t>About things that matter.</a:t>
            </a:r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4000" b="1" i="0" u="none" strike="noStrike" cap="none" baseline="0" dirty="0">
                <a:solidFill>
                  <a:schemeClr val="tx1"/>
                </a:solidFill>
                <a:latin typeface="Questrial"/>
                <a:ea typeface="Questrial"/>
                <a:cs typeface="Questrial"/>
                <a:sym typeface="Questrial"/>
              </a:rPr>
              <a:t>Dr. Martin Luther King</a:t>
            </a:r>
            <a:r>
              <a:rPr lang="en-US" sz="2400" b="1" i="0" u="none" strike="noStrike" cap="none" baseline="0" dirty="0">
                <a:solidFill>
                  <a:schemeClr val="tx1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-US" sz="3600" b="1" i="0" u="none" strike="noStrike" cap="none" baseline="0" dirty="0">
                <a:solidFill>
                  <a:schemeClr val="tx1"/>
                </a:solidFill>
                <a:latin typeface="Questrial"/>
                <a:ea typeface="Questrial"/>
                <a:cs typeface="Questrial"/>
                <a:sym typeface="Questrial"/>
              </a:rPr>
              <a:t>Jr.</a:t>
            </a:r>
          </a:p>
          <a:p>
            <a: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400" b="0" i="0" u="none" strike="noStrike" cap="none" baseline="0" dirty="0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8601">
        <p14:warp dir="in"/>
      </p:transition>
    </mc:Choice>
    <mc:Fallback xmlns="">
      <p:transition spd="slow" advTm="8601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en-US" sz="36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Children and Adolescents: The Facts about Mental Illness</a:t>
            </a:r>
          </a:p>
        </p:txBody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857250" y="2468880"/>
            <a:ext cx="9091239" cy="35509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ymbol"/>
              <a:buChar char=""/>
            </a:pPr>
            <a:r>
              <a:rPr lang="en-US" sz="2400" b="1" i="0" u="none" strike="noStrike" cap="none" baseline="0" dirty="0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Mental illness is the leading cause for hospitalization in children from 1-17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ymbol"/>
              <a:buChar char=""/>
            </a:pPr>
            <a:r>
              <a:rPr lang="en-US" sz="2400" b="1" i="0" u="none" strike="noStrike" cap="none" baseline="0" dirty="0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1 in 5 children will experience mental confusion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ymbol"/>
              <a:buChar char=""/>
            </a:pPr>
            <a:r>
              <a:rPr lang="en-US" sz="2400" b="1" i="0" u="none" strike="noStrike" cap="none" baseline="0" dirty="0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1 in 10 students will experience a serious emotional disorder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ymbol"/>
              <a:buChar char=""/>
            </a:pPr>
            <a:r>
              <a:rPr lang="en-US" sz="2400" b="1" i="0" u="none" strike="noStrike" cap="none" baseline="0" dirty="0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50% of students, aged 14 and older, drop out of school.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ymbol"/>
              <a:buChar char=""/>
            </a:pPr>
            <a:r>
              <a:rPr lang="en-US" sz="2400" b="1" i="0" u="none" strike="noStrike" cap="none" baseline="0" dirty="0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Suicide is the 3rd leading cause of death among 15–24-year-olds</a:t>
            </a:r>
            <a:r>
              <a:rPr lang="en-US" sz="1800" b="0" i="0" u="none" strike="noStrike" cap="none" baseline="0" dirty="0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385" y="5557636"/>
            <a:ext cx="3624549" cy="1156313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  <a:reflection blurRad="6350" stA="50000" endA="300" endPos="55500" dist="101600" dir="5400000" sy="-100000" algn="bl" rotWithShape="0"/>
          </a:effectLst>
        </p:spPr>
      </p:pic>
    </p:spTree>
  </p:cSld>
  <p:clrMapOvr>
    <a:masterClrMapping/>
  </p:clrMapOvr>
  <p:transition spd="med" advTm="23532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en-US" sz="3200" b="0" i="0" u="none" strike="noStrike" cap="none" baseline="0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Higher Education</a:t>
            </a:r>
            <a:r>
              <a:rPr lang="en-US" sz="3200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 and</a:t>
            </a:r>
            <a:r>
              <a:rPr lang="en-US" sz="3200" b="0" i="0" u="none" strike="noStrike" cap="none" baseline="0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 Mental Illness</a:t>
            </a:r>
          </a:p>
        </p:txBody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551761" y="2274582"/>
            <a:ext cx="10515599" cy="48794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7647"/>
              <a:buFont typeface="Noto Symbol"/>
              <a:buChar char=""/>
            </a:pPr>
            <a:r>
              <a:rPr lang="en-US" sz="2400" b="1" i="0" u="none" strike="noStrike" cap="none" baseline="0" dirty="0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75 percent of lifetime cases of mental health conditions begin by age 24.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7647"/>
              <a:buFont typeface="Noto Symbol"/>
              <a:buChar char=""/>
            </a:pPr>
            <a:endParaRPr lang="en-US" sz="2400" b="1" i="0" u="none" strike="noStrike" cap="none" baseline="0" dirty="0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7647"/>
              <a:buFont typeface="Noto Symbol"/>
              <a:buChar char=""/>
            </a:pPr>
            <a:r>
              <a:rPr lang="en-US" sz="2400" b="1" i="0" u="none" strike="noStrike" cap="none" baseline="0" dirty="0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One in four young adults between the ages of 18 and 24 have a diagnosable mental illness.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7647"/>
              <a:buFont typeface="Noto Symbol"/>
              <a:buChar char=""/>
            </a:pPr>
            <a:endParaRPr lang="en-US" sz="2400" b="1" i="0" u="none" strike="noStrike" cap="none" baseline="0" dirty="0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7647"/>
              <a:buFont typeface="Noto Symbol"/>
              <a:buChar char=""/>
            </a:pPr>
            <a:r>
              <a:rPr lang="en-US" sz="2400" b="1" i="0" u="none" strike="noStrike" cap="none" baseline="0" dirty="0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More than 11 percent of college students have been diagnosed or treated for anxiety in the past year and more than 10 percent reported being diagnosed or treated for depression.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7647"/>
              <a:buNone/>
            </a:pPr>
            <a:r>
              <a:rPr lang="en-US" sz="2400" b="1" i="0" u="none" strike="noStrike" cap="none" baseline="0" dirty="0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 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5149">
        <p15:prstTrans prst="fallOver"/>
      </p:transition>
    </mc:Choice>
    <mc:Fallback xmlns="">
      <p:transition spd="slow" advTm="15149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en-US" sz="3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Higher Education: The Facts About Mental Illness</a:t>
            </a:r>
          </a:p>
        </p:txBody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551761" y="2274582"/>
            <a:ext cx="10515599" cy="48794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7647"/>
              <a:buFont typeface="Noto Symbol"/>
              <a:buChar char=""/>
            </a:pPr>
            <a:r>
              <a:rPr lang="en-US" sz="2400" b="1" i="0" u="none" strike="noStrike" cap="none" baseline="0" dirty="0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More than 80 percent of college students felt overwhelmed by and 45 percent have felt things were hopeless.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7647"/>
              <a:buFont typeface="Noto Symbol"/>
              <a:buChar char=""/>
            </a:pPr>
            <a:endParaRPr lang="en-US" sz="2400" b="1" i="0" u="none" strike="noStrike" cap="none" baseline="0" dirty="0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7647"/>
              <a:buFont typeface="Noto Symbol"/>
              <a:buChar char=""/>
            </a:pPr>
            <a:r>
              <a:rPr lang="en-US" sz="2400" b="1" i="0" u="none" strike="noStrike" cap="none" baseline="0" dirty="0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Almost 73 percent of students living with a mental health condition experienced a mental health crisis on campus. Yet, 34.2 percent reported that their college did not know about their crisis.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7647"/>
              <a:buFont typeface="Noto Symbol"/>
              <a:buChar char=""/>
            </a:pPr>
            <a:endParaRPr lang="en-US" sz="2400" b="1" i="0" u="none" strike="noStrike" cap="none" baseline="0" dirty="0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7647"/>
              <a:buFont typeface="Noto Symbol"/>
              <a:buChar char=""/>
            </a:pPr>
            <a:r>
              <a:rPr lang="en-US" sz="2400" b="1" dirty="0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At least 50 percent of individuals with chronic mental illness abuse drugs or alcohol.  The co-occurring disorders make it challenging to have a high quality of life.</a:t>
            </a:r>
            <a:endParaRPr lang="en-US" sz="2400" b="1" i="0" u="none" strike="noStrike" cap="none" baseline="0" dirty="0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5831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400" b="1" i="0" u="none" strike="noStrike" cap="none" baseline="0" dirty="0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1074965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5962">
        <p15:prstTrans prst="fallOver"/>
      </p:transition>
    </mc:Choice>
    <mc:Fallback xmlns="">
      <p:transition spd="slow" advTm="15962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en-US" sz="3250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A Living Nightmare</a:t>
            </a:r>
            <a:r>
              <a:rPr lang="en-US" sz="3250" b="0" i="0" u="none" strike="noStrike" cap="none" baseline="0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58" y="2478947"/>
            <a:ext cx="5343525" cy="3555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277" y="4554530"/>
            <a:ext cx="3492500" cy="232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255" y="2469873"/>
            <a:ext cx="3535680" cy="2121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9104">
        <p15:prstTrans prst="prestige"/>
      </p:transition>
    </mc:Choice>
    <mc:Fallback xmlns="">
      <p:transition spd="slow" advTm="29104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en-US" sz="2800" b="0" i="0" u="none" strike="noStrike" cap="none" baseline="0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Disparities and Barriers to Mental Health Treatment</a:t>
            </a:r>
            <a:br>
              <a:rPr lang="en-US" sz="2800" b="0" i="0" u="none" strike="noStrike" cap="none" baseline="0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</a:br>
            <a:br>
              <a:rPr lang="en-US" sz="3250" b="0" i="0" u="none" strike="noStrike" cap="none" baseline="0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lang="en-US" sz="3250" b="0" i="0" u="none" strike="noStrike" cap="none" baseline="0" dirty="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838199" y="1953491"/>
            <a:ext cx="10830792" cy="46166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72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1400" b="0" i="0" u="none" strike="noStrike" cap="none" baseline="0" dirty="0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endParaRPr lang="en-US" sz="1600" b="1" dirty="0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endParaRPr lang="en-US" sz="1600" b="1" i="0" u="none" strike="noStrike" cap="none" baseline="0" dirty="0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r>
              <a:rPr lang="en-US" sz="1600" b="1" i="0" u="none" strike="noStrike" cap="none" baseline="0" dirty="0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Fear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r>
              <a:rPr lang="en-US" sz="1600" b="1" dirty="0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Indifference</a:t>
            </a:r>
            <a:endParaRPr lang="en-US" sz="1600" b="1" i="0" u="none" strike="noStrike" cap="none" baseline="0" dirty="0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r>
              <a:rPr lang="en-US" sz="1600" b="1" i="0" u="none" strike="noStrike" cap="none" baseline="0" dirty="0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No insurance, Lack of health insurance and </a:t>
            </a:r>
            <a:r>
              <a:rPr lang="en-US" sz="1600" b="1" dirty="0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barriers </a:t>
            </a:r>
            <a:r>
              <a:rPr lang="en-US" sz="1600" b="1" i="0" u="none" strike="noStrike" cap="none" baseline="0" dirty="0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to Medicaid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r>
              <a:rPr lang="en-US" sz="1600" b="1" dirty="0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Lack of professionals in the field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endParaRPr lang="en-US" sz="1600" b="1" dirty="0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</a:pPr>
            <a:r>
              <a:rPr lang="en-US" sz="1600" b="1" dirty="0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        </a:t>
            </a:r>
            <a:r>
              <a:rPr lang="en-US" sz="1600" b="1" i="0" u="none" strike="noStrike" cap="none" baseline="0" dirty="0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ADDITIONAL BARRIERS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r>
              <a:rPr lang="en-US" sz="1600" b="1" dirty="0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Stereotypes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r>
              <a:rPr lang="en-US" sz="1600" b="1" i="0" u="none" strike="noStrike" cap="none" baseline="0" dirty="0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Stigma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r>
              <a:rPr lang="en-US" sz="1600" b="1" i="0" u="none" strike="noStrike" cap="none" baseline="0" dirty="0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Systemic Barriers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</a:pPr>
            <a:r>
              <a:rPr lang="en-US" sz="1600" b="1" i="0" u="none" strike="noStrike" cap="none" baseline="0" dirty="0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  <a:p>
            <a:pPr marL="342900" marR="0" lvl="0" indent="-25831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1650" b="0" i="0" u="none" strike="noStrike" cap="none" baseline="0" dirty="0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 advTm="28648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en-US" sz="3600" b="0" i="0" u="none" strike="noStrike" cap="none" baseline="0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Cultural Competence: the illness does not discriminate, only people do.</a:t>
            </a:r>
          </a:p>
        </p:txBody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825659" cy="341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51459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1800" b="0" i="0" u="none" strike="noStrike" cap="none" baseline="0" dirty="0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2603501"/>
            <a:ext cx="9564458" cy="3521878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3124">
        <p14:doors dir="vert"/>
      </p:transition>
    </mc:Choice>
    <mc:Fallback xmlns="">
      <p:transition spd="slow" advTm="13124">
        <p:fade/>
      </p:transition>
    </mc:Fallback>
  </mc:AlternateContent>
</p:sld>
</file>

<file path=ppt/theme/theme1.xml><?xml version="1.0" encoding="utf-8"?>
<a:theme xmlns:a="http://schemas.openxmlformats.org/drawingml/2006/main" name="Ion Boardroom">
  <a:themeElements>
    <a:clrScheme name="Ion Boardroom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1630</TotalTime>
  <Words>546</Words>
  <Application>Microsoft Office PowerPoint</Application>
  <PresentationFormat>Widescreen</PresentationFormat>
  <Paragraphs>51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Noto Symbol</vt:lpstr>
      <vt:lpstr>Questrial</vt:lpstr>
      <vt:lpstr>Ion Boardroom</vt:lpstr>
      <vt:lpstr>Chronical Mental Illness:  A Living Nightmare  </vt:lpstr>
      <vt:lpstr>Coming Out of the Mental Illness “Closet”</vt:lpstr>
      <vt:lpstr>Children and Adolescents: The Facts about Mental Illness</vt:lpstr>
      <vt:lpstr>Higher Education and Mental Illness</vt:lpstr>
      <vt:lpstr>Higher Education: The Facts About Mental Illness</vt:lpstr>
      <vt:lpstr>A Living Nightmare </vt:lpstr>
      <vt:lpstr>Disparities and Barriers to Mental Health Treatment  </vt:lpstr>
      <vt:lpstr>Cultural Competence: the illness does not discriminate, only people do.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Navigating Through Emotional, Environmental and Political Structures</dc:title>
  <dc:creator>McDonald</dc:creator>
  <cp:lastModifiedBy>Patricia Pickles</cp:lastModifiedBy>
  <cp:revision>50</cp:revision>
  <dcterms:modified xsi:type="dcterms:W3CDTF">2022-11-28T17:27:30Z</dcterms:modified>
</cp:coreProperties>
</file>